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75" r:id="rId9"/>
    <p:sldId id="276" r:id="rId10"/>
    <p:sldId id="278" r:id="rId11"/>
    <p:sldId id="260" r:id="rId12"/>
    <p:sldId id="274" r:id="rId13"/>
    <p:sldId id="283" r:id="rId14"/>
    <p:sldId id="281" r:id="rId15"/>
    <p:sldId id="280" r:id="rId16"/>
    <p:sldId id="27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80563" y="2404534"/>
            <a:ext cx="3893439" cy="1646302"/>
          </a:xfrm>
        </p:spPr>
        <p:txBody>
          <a:bodyPr>
            <a:normAutofit/>
          </a:bodyPr>
          <a:lstStyle/>
          <a:p>
            <a:r>
              <a:rPr lang="nl-NL" sz="7200" dirty="0">
                <a:solidFill>
                  <a:schemeClr val="tx1"/>
                </a:solidFill>
              </a:rPr>
              <a:t>PIT-3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39" cy="1096899"/>
          </a:xfrm>
        </p:spPr>
        <p:txBody>
          <a:bodyPr>
            <a:normAutofit/>
          </a:bodyPr>
          <a:lstStyle/>
          <a:p>
            <a:endParaRPr lang="nl-NL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Afbeeldingsresultaat voor met pit">
            <a:extLst>
              <a:ext uri="{FF2B5EF4-FFF2-40B4-BE49-F238E27FC236}">
                <a16:creationId xmlns:a16="http://schemas.microsoft.com/office/drawing/2014/main" id="{3317FAC4-4177-4771-B131-BF918491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80" y="3242732"/>
            <a:ext cx="3814408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met pit">
            <a:extLst>
              <a:ext uri="{FF2B5EF4-FFF2-40B4-BE49-F238E27FC236}">
                <a16:creationId xmlns:a16="http://schemas.microsoft.com/office/drawing/2014/main" id="{21D57DFC-ADBB-4F51-AD81-118ADC85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61" y="163467"/>
            <a:ext cx="3174645" cy="317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7" t="16423" r="2198" b="27273"/>
          <a:stretch/>
        </p:blipFill>
        <p:spPr>
          <a:xfrm>
            <a:off x="0" y="0"/>
            <a:ext cx="12192000" cy="53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8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53403"/>
              </p:ext>
            </p:extLst>
          </p:nvPr>
        </p:nvGraphicFramePr>
        <p:xfrm>
          <a:off x="0" y="63076"/>
          <a:ext cx="12192000" cy="6757317"/>
        </p:xfrm>
        <a:graphic>
          <a:graphicData uri="http://schemas.openxmlformats.org/drawingml/2006/table">
            <a:tbl>
              <a:tblPr firstRow="1" firstCol="1" bandRow="1"/>
              <a:tblGrid>
                <a:gridCol w="1606731">
                  <a:extLst>
                    <a:ext uri="{9D8B030D-6E8A-4147-A177-3AD203B41FA5}">
                      <a16:colId xmlns:a16="http://schemas.microsoft.com/office/drawing/2014/main" val="2047212473"/>
                    </a:ext>
                  </a:extLst>
                </a:gridCol>
                <a:gridCol w="10585269">
                  <a:extLst>
                    <a:ext uri="{9D8B030D-6E8A-4147-A177-3AD203B41FA5}">
                      <a16:colId xmlns:a16="http://schemas.microsoft.com/office/drawing/2014/main" val="3448811240"/>
                    </a:ext>
                  </a:extLst>
                </a:gridCol>
              </a:tblGrid>
              <a:tr h="469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Projectmoment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Uitvoeren/inleveren in 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276564"/>
                  </a:ext>
                </a:extLst>
              </a:tr>
              <a:tr h="838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</a:t>
                      </a: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12-02-2020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Introductie + inschrijving projecten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Opstellen Samenwerkingscontract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 27 februari 2020  </a:t>
                      </a: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Presentatie doelgroep-oriëntatie</a:t>
                      </a:r>
                      <a:endParaRPr lang="nl-N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484498"/>
                  </a:ext>
                </a:extLst>
              </a:tr>
              <a:tr h="257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Krokusvakantie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Krokusvakantie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560530"/>
                  </a:ext>
                </a:extLst>
              </a:tr>
              <a:tr h="70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(27-02-2020)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Presentatie doelgroep-oriëntatie</a:t>
                      </a:r>
                      <a:endParaRPr lang="nl-N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Inleveren Samenwerkingscontract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Activiteit uitdenken, contacten leggen met contactpersonen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‘uitvoeringslocatie</a:t>
                      </a:r>
                      <a:r>
                        <a:rPr lang="nl-NL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’, afspraak plannen voor bezoek aan uitvoeringsplek en overleg met de ‘sparringpartner’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690"/>
                  </a:ext>
                </a:extLst>
              </a:tr>
              <a:tr h="332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(05-03-2020)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</a:t>
                      </a: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aan: Maken 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verslag: ‘Wat organiseren we voor de doelgroep en waarom’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669849"/>
                  </a:ext>
                </a:extLst>
              </a:tr>
              <a:tr h="1429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(12-03-2020)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</a:t>
                      </a: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aan: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Afronden verslag ‘Wat organiseren we voor de doelgroep en waarom’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aan: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Plan van aanpak ‘Activiteitenmiddag’ (o.a. omschrijving van de activiteit, taakverdeling, tijdsplanning en budgetverantwoording).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640156"/>
                  </a:ext>
                </a:extLst>
              </a:tr>
              <a:tr h="29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(19-03-2020)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Verder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werken aan en a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fronden van het Plan van aanpak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555142"/>
                  </a:ext>
                </a:extLst>
              </a:tr>
              <a:tr h="338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(26-03-2020)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Afronden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 van aanpak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234146"/>
                  </a:ext>
                </a:extLst>
              </a:tr>
              <a:tr h="369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(02-04-2020)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uitvoeren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9915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(09-04-2020)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uitvoeren en evalueren 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(evaluatiedocumenten staan dan in de wiki)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362634"/>
                  </a:ext>
                </a:extLst>
              </a:tr>
              <a:tr h="369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(16-04-2020)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Speciale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afsluitende les + evalueren (</a:t>
                      </a:r>
                      <a:r>
                        <a:rPr lang="nl-NL" sz="18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toetsweek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63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6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0F564E3-03F4-44DD-A78D-AAE2F3DE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316" y="724695"/>
            <a:ext cx="3399366" cy="13208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Zijn er vragen?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C98A7B1-94BB-42F2-A54E-BC50E3AC6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Afbeeldingsresultaat voor vragen">
            <a:extLst>
              <a:ext uri="{FF2B5EF4-FFF2-40B4-BE49-F238E27FC236}">
                <a16:creationId xmlns:a16="http://schemas.microsoft.com/office/drawing/2014/main" id="{6864260E-F220-414B-8A8C-ED3504E0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43" y="1930400"/>
            <a:ext cx="7406713" cy="47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503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De opdracht van vandaag: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45474"/>
            <a:ext cx="9433317" cy="54080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Jullie gaan vandaag brainstormen over de gekozen doelgroep en mogelijke opties voor activiteiten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Daarbij gaan jullie in je samenwerkingsgroep een aantal vragen rond de gekozen (doel)groep uitwerken </a:t>
            </a:r>
            <a:r>
              <a:rPr lang="nl-NL" sz="2000" b="1" dirty="0"/>
              <a:t>(zie wiki, les 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Deze vragen werken jullie </a:t>
            </a:r>
            <a:r>
              <a:rPr lang="nl-NL" sz="2000" u="sng" dirty="0"/>
              <a:t>samen</a:t>
            </a:r>
            <a:r>
              <a:rPr lang="nl-NL" sz="2000" dirty="0"/>
              <a:t> getypt uit en bewaren jullie voor in je eindverslag (groepsverslag)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De donderdag na de vakantie </a:t>
            </a:r>
            <a:r>
              <a:rPr lang="nl-NL" sz="2000" b="1" dirty="0" smtClean="0"/>
              <a:t>presenteren</a:t>
            </a:r>
            <a:r>
              <a:rPr lang="nl-NL" sz="2000" dirty="0" smtClean="0"/>
              <a:t> </a:t>
            </a:r>
            <a:r>
              <a:rPr lang="nl-NL" sz="2000" dirty="0"/>
              <a:t>jullie de uitkomsten van de brainstormsessie aan je klas in een korte </a:t>
            </a:r>
            <a:r>
              <a:rPr lang="nl-NL" sz="2000" dirty="0" err="1"/>
              <a:t>powerpoint</a:t>
            </a:r>
            <a:r>
              <a:rPr lang="nl-NL" sz="2000" dirty="0"/>
              <a:t> van hooguit 10 minuten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0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57348"/>
            <a:ext cx="8596668" cy="13208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Inschrijving projecten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1" y="1217748"/>
          <a:ext cx="11402544" cy="4024128"/>
        </p:xfrm>
        <a:graphic>
          <a:graphicData uri="http://schemas.openxmlformats.org/drawingml/2006/table">
            <a:tbl>
              <a:tblPr/>
              <a:tblGrid>
                <a:gridCol w="7443138">
                  <a:extLst>
                    <a:ext uri="{9D8B030D-6E8A-4147-A177-3AD203B41FA5}">
                      <a16:colId xmlns:a16="http://schemas.microsoft.com/office/drawing/2014/main" val="1257361362"/>
                    </a:ext>
                  </a:extLst>
                </a:gridCol>
                <a:gridCol w="3959406">
                  <a:extLst>
                    <a:ext uri="{9D8B030D-6E8A-4147-A177-3AD203B41FA5}">
                      <a16:colId xmlns:a16="http://schemas.microsoft.com/office/drawing/2014/main" val="2854623325"/>
                    </a:ext>
                  </a:extLst>
                </a:gridCol>
              </a:tblGrid>
              <a:tr h="698893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1" i="0" dirty="0">
                          <a:effectLst/>
                          <a:latin typeface="Calibri" panose="020F0502020204030204" pitchFamily="34" charset="0"/>
                        </a:rPr>
                        <a:t>Periode 3 </a:t>
                      </a:r>
                      <a:endParaRPr lang="nl-NL" sz="20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1" i="0" dirty="0">
                          <a:effectLst/>
                          <a:latin typeface="Calibri" panose="020F0502020204030204" pitchFamily="34" charset="0"/>
                        </a:rPr>
                        <a:t>Aantal studenten</a:t>
                      </a:r>
                      <a:endParaRPr lang="nl-NL" sz="20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186273"/>
                  </a:ext>
                </a:extLst>
              </a:tr>
              <a:tr h="4243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Stadstuin (mensen met LVB)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637330"/>
                  </a:ext>
                </a:extLst>
              </a:tr>
              <a:tr h="4243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Ouderenmiddag ASWA </a:t>
                      </a:r>
                      <a:r>
                        <a:rPr lang="nl-NL" sz="2000" b="0" i="0" dirty="0" smtClean="0">
                          <a:effectLst/>
                          <a:latin typeface="Calibri" panose="020F0502020204030204" pitchFamily="34" charset="0"/>
                        </a:rPr>
                        <a:t>(zorg- en welzijnstechnologie)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501385"/>
                  </a:ext>
                </a:extLst>
              </a:tr>
              <a:tr h="4243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 smtClean="0">
                          <a:effectLst/>
                          <a:latin typeface="Calibri" panose="020F0502020204030204" pitchFamily="34" charset="0"/>
                        </a:rPr>
                        <a:t>Activiteitenmiddag </a:t>
                      </a:r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Statushouders </a:t>
                      </a:r>
                      <a:r>
                        <a:rPr lang="nl-NL" sz="2000" b="0" i="0" dirty="0" smtClean="0">
                          <a:effectLst/>
                          <a:latin typeface="Calibri" panose="020F0502020204030204" pitchFamily="34" charset="0"/>
                        </a:rPr>
                        <a:t>(=op school)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4 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555298"/>
                  </a:ext>
                </a:extLst>
              </a:tr>
              <a:tr h="7590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Vrije activiteit met ‘een’ doelgroep. Je kunt bijvoorbeeld denken aan: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 smtClean="0">
                          <a:effectLst/>
                          <a:latin typeface="Calibri" panose="020F0502020204030204" pitchFamily="34" charset="0"/>
                        </a:rPr>
                        <a:t>Nationale </a:t>
                      </a:r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buitenspeeldag  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5 per activiteit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2647"/>
                  </a:ext>
                </a:extLst>
              </a:tr>
              <a:tr h="431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Fietspuzzeltocht</a:t>
                      </a:r>
                      <a:r>
                        <a:rPr lang="nl-NL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voor de </a:t>
                      </a:r>
                      <a:r>
                        <a:rPr lang="nl-NL" sz="2000" b="0" i="0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Noabers</a:t>
                      </a:r>
                      <a:r>
                        <a:rPr lang="nl-NL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(stichting </a:t>
                      </a:r>
                      <a:r>
                        <a:rPr lang="nl-NL" sz="2000" b="0" i="0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Noaberschap</a:t>
                      </a:r>
                      <a:r>
                        <a:rPr lang="nl-NL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l-NL" sz="20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nl-NL" sz="20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(combi-project)</a:t>
                      </a: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315501"/>
                  </a:ext>
                </a:extLst>
              </a:tr>
              <a:tr h="4243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NL" sz="2000" b="0" i="0" dirty="0" smtClean="0">
                          <a:effectLst/>
                          <a:latin typeface="Calibri" panose="020F0502020204030204" pitchFamily="34" charset="0"/>
                        </a:rPr>
                        <a:t>SBO de Delta?</a:t>
                      </a:r>
                      <a:endParaRPr lang="nl-NL" sz="20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5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5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133507"/>
                  </a:ext>
                </a:extLst>
              </a:tr>
              <a:tr h="4378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NL" sz="2000" b="0" i="0" dirty="0" smtClean="0">
                          <a:effectLst/>
                          <a:latin typeface="Calibri" panose="020F0502020204030204" pitchFamily="34" charset="0"/>
                        </a:rPr>
                        <a:t>Sportmiddag organiseren voor een schoolklas (C.B.S. de Zaaier)</a:t>
                      </a:r>
                      <a:endParaRPr lang="nl-NL" sz="2000" b="0" i="0" dirty="0" smtClean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C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C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91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03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PIT-lijn leerperiode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1503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Een andere PIT dan jullie gewend zijn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Jullie gaan nu echt de praktijk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 een groepje ‘een’ doelgroep begeleiden</a:t>
            </a:r>
          </a:p>
        </p:txBody>
      </p:sp>
      <p:pic>
        <p:nvPicPr>
          <p:cNvPr id="1028" name="Picture 4" descr="Afbeeldingsresultaat voor samenwerken loesje">
            <a:extLst>
              <a:ext uri="{FF2B5EF4-FFF2-40B4-BE49-F238E27FC236}">
                <a16:creationId xmlns:a16="http://schemas.microsoft.com/office/drawing/2014/main" id="{7268A750-0390-40A7-AC0E-AD1F34325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0"/>
          <a:stretch/>
        </p:blipFill>
        <p:spPr bwMode="auto">
          <a:xfrm>
            <a:off x="6583680" y="1134740"/>
            <a:ext cx="3833292" cy="459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78812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Wat gaan we doen?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2314"/>
            <a:ext cx="9237375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Kennismaking met: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 houdt de voor het project gekozen doelgroep globaal in?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Welke kenmerken kom je tegen bij het werken met de doelgroep?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 zijn belangrijke aandachtspunten in de omgang met de doelgroep?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Afbeeldingsresultaat voor doelgroep">
            <a:extLst>
              <a:ext uri="{FF2B5EF4-FFF2-40B4-BE49-F238E27FC236}">
                <a16:creationId xmlns:a16="http://schemas.microsoft.com/office/drawing/2014/main" id="{71A80D2E-20B6-4EEC-8CBA-E08E8684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76" y="3042883"/>
            <a:ext cx="5000625" cy="323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39E92951-A089-4892-91CD-B2346E55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924" y="3749040"/>
            <a:ext cx="4759271" cy="356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126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De praktijk staat deze periode centraal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403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Jullie gaan: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Heel praktisch kennis maken met ‘een’ doelgroep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Jullie gaan met de door jullie gekozen doelgroep een </a:t>
            </a:r>
            <a:r>
              <a:rPr lang="nl-NL" b="1" dirty="0"/>
              <a:t>Activiteitenmiddag</a:t>
            </a:r>
            <a:r>
              <a:rPr lang="nl-NL" dirty="0"/>
              <a:t> organiseren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praktijkervaring die jullie hiermee opdoen over de doelgroep leert je of het werken met de gekozen doelgroep je ligt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samenwerkings- en begeleidings-skills zullen op de proef worden gesteld en als het goed is een positieve ‘boost’ krijgen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181287BF-E178-46E1-A20F-27C22D343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794" y="4085971"/>
            <a:ext cx="3687443" cy="277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5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ersoon, foto, man, gebouw&#10;&#10;Beschrijving is gegenereerd met zeer hoge betrouwbaarheid">
            <a:extLst>
              <a:ext uri="{FF2B5EF4-FFF2-40B4-BE49-F238E27FC236}">
                <a16:creationId xmlns:a16="http://schemas.microsoft.com/office/drawing/2014/main" id="{2597E48E-9E13-4D5A-B7F2-230AE54B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5" t="859" r="49754" b="565"/>
          <a:stretch/>
        </p:blipFill>
        <p:spPr>
          <a:xfrm>
            <a:off x="6762752" y="13063"/>
            <a:ext cx="3509407" cy="684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26E372A-F844-4923-A59B-ACC67470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8" y="3057525"/>
            <a:ext cx="4751916" cy="13208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Basisschool kinderen</a:t>
            </a:r>
          </a:p>
        </p:txBody>
      </p:sp>
    </p:spTree>
    <p:extLst>
      <p:ext uri="{BB962C8B-B14F-4D97-AF65-F5344CB8AC3E}">
        <p14:creationId xmlns:p14="http://schemas.microsoft.com/office/powerpoint/2010/main" val="18560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AB01F-E8F6-4490-9385-7C06261E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cs typeface="Calibri Light"/>
              </a:rPr>
              <a:t>NL-DOET</a:t>
            </a:r>
            <a:endParaRPr lang="en-US" sz="5400">
              <a:solidFill>
                <a:srgbClr val="FFFFFF"/>
              </a:solidFill>
            </a:endParaRPr>
          </a:p>
        </p:txBody>
      </p:sp>
      <p:pic>
        <p:nvPicPr>
          <p:cNvPr id="4" name="Afbeelding 4" descr="Afbeelding met tekst, krant&#10;&#10;Beschrijving is gegenereerd met zeer hoge betrouwbaarheid">
            <a:extLst>
              <a:ext uri="{FF2B5EF4-FFF2-40B4-BE49-F238E27FC236}">
                <a16:creationId xmlns:a16="http://schemas.microsoft.com/office/drawing/2014/main" id="{CA2A52DE-D13A-45ED-A126-E79757FDF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280" y="85724"/>
            <a:ext cx="5177246" cy="690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1297535" y="339729"/>
            <a:ext cx="4251186" cy="1450971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tx1"/>
                </a:solidFill>
              </a:rPr>
              <a:t>Activiteitenmiddag      voor ouderen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0" y="1937912"/>
            <a:ext cx="6382886" cy="478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0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822B7-BC2E-4721-B50F-7BD9D835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573" y="4968882"/>
            <a:ext cx="5256854" cy="10998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Stadstuinproject</a:t>
            </a:r>
            <a:r>
              <a:rPr lang="en-US" dirty="0">
                <a:solidFill>
                  <a:schemeClr val="tx1"/>
                </a:solidFill>
              </a:rPr>
              <a:t> ASWA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Voor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mensen</a:t>
            </a:r>
            <a:r>
              <a:rPr lang="en-US" dirty="0">
                <a:solidFill>
                  <a:schemeClr val="tx1"/>
                </a:solidFill>
              </a:rPr>
              <a:t> met LVB</a:t>
            </a:r>
          </a:p>
        </p:txBody>
      </p:sp>
      <p:pic>
        <p:nvPicPr>
          <p:cNvPr id="4" name="Afbeelding 4" descr="Afbeelding met persoon, lucht, buiten, groep&#10;&#10;Beschrijving is gegenereerd met zeer hoge betrouwbaarheid">
            <a:extLst>
              <a:ext uri="{FF2B5EF4-FFF2-40B4-BE49-F238E27FC236}">
                <a16:creationId xmlns:a16="http://schemas.microsoft.com/office/drawing/2014/main" id="{DA505508-9D58-4A46-9875-F3651645C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03" y="528958"/>
            <a:ext cx="5501697" cy="413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6" descr="Afbeelding met lucht, persoon, buiten, boom&#10;&#10;Beschrijving is gegenereerd met zeer hoge betrouwbaarheid">
            <a:extLst>
              <a:ext uri="{FF2B5EF4-FFF2-40B4-BE49-F238E27FC236}">
                <a16:creationId xmlns:a16="http://schemas.microsoft.com/office/drawing/2014/main" id="{AD937058-CD5E-4C6D-85CB-F37949F7C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52" y="528958"/>
            <a:ext cx="5343845" cy="401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8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Heel praktisch: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71600"/>
            <a:ext cx="10151775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Jullie gaan deze periode in samenwerkingsverband werken aan de volgende zaken:</a:t>
            </a:r>
          </a:p>
          <a:p>
            <a:pPr>
              <a:buFont typeface="+mj-lt"/>
              <a:buAutoNum type="arabicPeriod"/>
            </a:pPr>
            <a:r>
              <a:rPr lang="nl-NL" b="1" dirty="0"/>
              <a:t>Samenwerkingscontract</a:t>
            </a:r>
            <a:r>
              <a:rPr lang="nl-NL" dirty="0"/>
              <a:t> plus persoonlijke leerdoelen van de groepsleden</a:t>
            </a:r>
          </a:p>
          <a:p>
            <a:pPr>
              <a:buFont typeface="+mj-lt"/>
              <a:buAutoNum type="arabicPeriod"/>
            </a:pPr>
            <a:r>
              <a:rPr lang="nl-NL" b="1" dirty="0"/>
              <a:t>Plan van aanpak </a:t>
            </a:r>
            <a:r>
              <a:rPr lang="nl-NL" dirty="0"/>
              <a:t>‘Activiteitenmiddag’ (o.a. omschrijving van de activiteit, taakverdeling, tijdsplanning en budgetverantwoording)</a:t>
            </a:r>
          </a:p>
          <a:p>
            <a:pPr>
              <a:buFont typeface="+mj-lt"/>
              <a:buAutoNum type="arabicPeriod"/>
            </a:pPr>
            <a:r>
              <a:rPr lang="nl-NL" dirty="0"/>
              <a:t>Een </a:t>
            </a:r>
            <a:r>
              <a:rPr lang="nl-NL" b="1" dirty="0"/>
              <a:t>verslag</a:t>
            </a:r>
            <a:r>
              <a:rPr lang="nl-NL" dirty="0"/>
              <a:t>: ‘Wat organiseren we voor de doelgroep en waarom?’</a:t>
            </a:r>
          </a:p>
          <a:p>
            <a:pPr>
              <a:buFont typeface="+mj-lt"/>
              <a:buAutoNum type="arabicPeriod"/>
            </a:pPr>
            <a:r>
              <a:rPr lang="nl-NL" dirty="0"/>
              <a:t>Persoonlijk (individueel) </a:t>
            </a:r>
            <a:r>
              <a:rPr lang="nl-NL" b="1" dirty="0"/>
              <a:t>evaluatieverslag</a:t>
            </a:r>
            <a:r>
              <a:rPr lang="nl-NL" dirty="0"/>
              <a:t> ‘Activiteitenmiddag’</a:t>
            </a:r>
          </a:p>
          <a:p>
            <a:pPr>
              <a:buFont typeface="+mj-lt"/>
              <a:buAutoNum type="arabicPeriod"/>
            </a:pPr>
            <a:r>
              <a:rPr lang="nl-NL" dirty="0"/>
              <a:t>Persoonlijk (individueel) </a:t>
            </a:r>
            <a:r>
              <a:rPr lang="nl-NL" b="1" dirty="0"/>
              <a:t>procesevaluatie</a:t>
            </a:r>
            <a:r>
              <a:rPr lang="nl-NL" dirty="0"/>
              <a:t> ‘Activiteitenmiddag’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Afbeeldingsresultaat voor doel bereiken">
            <a:extLst>
              <a:ext uri="{FF2B5EF4-FFF2-40B4-BE49-F238E27FC236}">
                <a16:creationId xmlns:a16="http://schemas.microsoft.com/office/drawing/2014/main" id="{B810B09C-14A5-4155-9E25-468AA537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84" y="4030715"/>
            <a:ext cx="5062747" cy="2657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57348"/>
            <a:ext cx="8596668" cy="13208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Inschrijving projecten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056805"/>
              </p:ext>
            </p:extLst>
          </p:nvPr>
        </p:nvGraphicFramePr>
        <p:xfrm>
          <a:off x="1" y="1217748"/>
          <a:ext cx="11402544" cy="4024128"/>
        </p:xfrm>
        <a:graphic>
          <a:graphicData uri="http://schemas.openxmlformats.org/drawingml/2006/table">
            <a:tbl>
              <a:tblPr/>
              <a:tblGrid>
                <a:gridCol w="7443138">
                  <a:extLst>
                    <a:ext uri="{9D8B030D-6E8A-4147-A177-3AD203B41FA5}">
                      <a16:colId xmlns:a16="http://schemas.microsoft.com/office/drawing/2014/main" val="1257361362"/>
                    </a:ext>
                  </a:extLst>
                </a:gridCol>
                <a:gridCol w="3959406">
                  <a:extLst>
                    <a:ext uri="{9D8B030D-6E8A-4147-A177-3AD203B41FA5}">
                      <a16:colId xmlns:a16="http://schemas.microsoft.com/office/drawing/2014/main" val="2854623325"/>
                    </a:ext>
                  </a:extLst>
                </a:gridCol>
              </a:tblGrid>
              <a:tr h="698893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1" i="0" dirty="0">
                          <a:effectLst/>
                          <a:latin typeface="Calibri" panose="020F0502020204030204" pitchFamily="34" charset="0"/>
                        </a:rPr>
                        <a:t>Periode 3 </a:t>
                      </a:r>
                      <a:endParaRPr lang="nl-NL" sz="20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1" i="0" dirty="0">
                          <a:effectLst/>
                          <a:latin typeface="Calibri" panose="020F0502020204030204" pitchFamily="34" charset="0"/>
                        </a:rPr>
                        <a:t>Aantal studenten</a:t>
                      </a:r>
                      <a:endParaRPr lang="nl-NL" sz="20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186273"/>
                  </a:ext>
                </a:extLst>
              </a:tr>
              <a:tr h="4243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Stadstuin (mensen met LVB)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637330"/>
                  </a:ext>
                </a:extLst>
              </a:tr>
              <a:tr h="4243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Ouderenmiddag ASWA </a:t>
                      </a:r>
                      <a:r>
                        <a:rPr lang="nl-NL" sz="2000" b="0" i="0" dirty="0" smtClean="0">
                          <a:effectLst/>
                          <a:latin typeface="Calibri" panose="020F0502020204030204" pitchFamily="34" charset="0"/>
                        </a:rPr>
                        <a:t>(zorg- en welzijnstechnologie)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501385"/>
                  </a:ext>
                </a:extLst>
              </a:tr>
              <a:tr h="4243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 smtClean="0">
                          <a:effectLst/>
                          <a:latin typeface="Calibri" panose="020F0502020204030204" pitchFamily="34" charset="0"/>
                        </a:rPr>
                        <a:t>Activiteitenmiddag </a:t>
                      </a:r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Statushouders </a:t>
                      </a:r>
                      <a:r>
                        <a:rPr lang="nl-NL" sz="2000" b="0" i="0" dirty="0" smtClean="0">
                          <a:effectLst/>
                          <a:latin typeface="Calibri" panose="020F0502020204030204" pitchFamily="34" charset="0"/>
                        </a:rPr>
                        <a:t>(=op school)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4 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555298"/>
                  </a:ext>
                </a:extLst>
              </a:tr>
              <a:tr h="7590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Vrije activiteit met ‘een’ doelgroep. Je kunt bijvoorbeeld denken aan: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 smtClean="0">
                          <a:effectLst/>
                          <a:latin typeface="Calibri" panose="020F0502020204030204" pitchFamily="34" charset="0"/>
                        </a:rPr>
                        <a:t>Nationale </a:t>
                      </a:r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buitenspeeldag  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 smtClean="0">
                          <a:effectLst/>
                        </a:rPr>
                        <a:t>4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2647"/>
                  </a:ext>
                </a:extLst>
              </a:tr>
              <a:tr h="431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dirty="0" smtClean="0">
                          <a:effectLst/>
                          <a:latin typeface="Calibri" panose="020F0502020204030204" pitchFamily="34" charset="0"/>
                        </a:rPr>
                        <a:t>Sportmiddag organiseren voor een schoolklas (C.B.S. de Zaaier)</a:t>
                      </a:r>
                      <a:endParaRPr lang="nl-NL" sz="2000" b="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nl-NL" sz="20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315501"/>
                  </a:ext>
                </a:extLst>
              </a:tr>
              <a:tr h="4243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5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5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133507"/>
                  </a:ext>
                </a:extLst>
              </a:tr>
              <a:tr h="4378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000" b="0" i="0" dirty="0" smtClean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C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C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C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91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0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7D7CBF8D5594CA3EABCC0E0169620" ma:contentTypeVersion="10" ma:contentTypeDescription="Een nieuw document maken." ma:contentTypeScope="" ma:versionID="d7fb8ae9b96a9cdb82831b9846d4c9dc">
  <xsd:schema xmlns:xsd="http://www.w3.org/2001/XMLSchema" xmlns:xs="http://www.w3.org/2001/XMLSchema" xmlns:p="http://schemas.microsoft.com/office/2006/metadata/properties" xmlns:ns3="1f671bd0-527c-4d2a-98b8-6946169f1e35" xmlns:ns4="7b9f8bbe-82d2-46a4-909f-9c23c02db697" targetNamespace="http://schemas.microsoft.com/office/2006/metadata/properties" ma:root="true" ma:fieldsID="44df13006c4d1b8710a8bdf93e72db5d" ns3:_="" ns4:_="">
    <xsd:import namespace="1f671bd0-527c-4d2a-98b8-6946169f1e35"/>
    <xsd:import namespace="7b9f8bbe-82d2-46a4-909f-9c23c02db6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71bd0-527c-4d2a-98b8-6946169f1e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8bbe-82d2-46a4-909f-9c23c02db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5AF3FE-BCB7-4D73-BEC9-FD05B52158D9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1f671bd0-527c-4d2a-98b8-6946169f1e35"/>
    <ds:schemaRef ds:uri="http://schemas.microsoft.com/office/2006/documentManagement/types"/>
    <ds:schemaRef ds:uri="http://schemas.openxmlformats.org/package/2006/metadata/core-properties"/>
    <ds:schemaRef ds:uri="7b9f8bbe-82d2-46a4-909f-9c23c02db69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B7AE03-8249-454D-BAEF-7DBAA1C355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D379B9-3C47-4AFE-A74B-0E4ED6394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71bd0-527c-4d2a-98b8-6946169f1e35"/>
    <ds:schemaRef ds:uri="7b9f8bbe-82d2-46a4-909f-9c23c02db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2161</TotalTime>
  <Words>562</Words>
  <Application>Microsoft Office PowerPoint</Application>
  <PresentationFormat>Breedbeeld</PresentationFormat>
  <Paragraphs>104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Facet</vt:lpstr>
      <vt:lpstr>PIT-3</vt:lpstr>
      <vt:lpstr>PIT-lijn leerperiode 3</vt:lpstr>
      <vt:lpstr>Wat gaan we doen? </vt:lpstr>
      <vt:lpstr>De praktijk staat deze periode centraal</vt:lpstr>
      <vt:lpstr>Basisschool kinderen</vt:lpstr>
      <vt:lpstr>NL-DOET</vt:lpstr>
      <vt:lpstr>Stadstuinproject ASWA Voor mensen met LVB</vt:lpstr>
      <vt:lpstr>Heel praktisch:</vt:lpstr>
      <vt:lpstr>Inschrijving projecten</vt:lpstr>
      <vt:lpstr>PowerPoint-presentatie</vt:lpstr>
      <vt:lpstr>PowerPoint-presentatie</vt:lpstr>
      <vt:lpstr>Zijn er vragen?</vt:lpstr>
      <vt:lpstr>De opdracht van vandaag:</vt:lpstr>
      <vt:lpstr>Inschrijving projecten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PIT-4</dc:title>
  <dc:creator>S. Poelman</dc:creator>
  <cp:lastModifiedBy>Simon Poelman</cp:lastModifiedBy>
  <cp:revision>55</cp:revision>
  <dcterms:created xsi:type="dcterms:W3CDTF">2018-05-08T06:45:21Z</dcterms:created>
  <dcterms:modified xsi:type="dcterms:W3CDTF">2020-02-12T10:05:17Z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0x01010002C7D7CBF8D5594CA3EABCC0E0169620</vt:lpwstr>
  </property>
</Properties>
</file>